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61" r:id="rId3"/>
    <p:sldId id="262" r:id="rId4"/>
    <p:sldId id="263" r:id="rId5"/>
    <p:sldId id="267" r:id="rId6"/>
    <p:sldId id="268" r:id="rId7"/>
    <p:sldId id="269" r:id="rId8"/>
    <p:sldId id="272" r:id="rId9"/>
    <p:sldId id="273" r:id="rId10"/>
    <p:sldId id="260" r:id="rId11"/>
    <p:sldId id="264" r:id="rId12"/>
    <p:sldId id="27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4660"/>
  </p:normalViewPr>
  <p:slideViewPr>
    <p:cSldViewPr snapToGrid="0">
      <p:cViewPr varScale="1">
        <p:scale>
          <a:sx n="70" d="100"/>
          <a:sy n="70" d="100"/>
        </p:scale>
        <p:origin x="54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96C74F-F1CA-4E9D-B741-85C1171D581B}" type="datetimeFigureOut">
              <a:rPr lang="es-ES" smtClean="0"/>
              <a:t>31/01/2018</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E31FE1-B015-4729-A952-BCA10EE4A480}" type="slidenum">
              <a:rPr lang="es-ES" smtClean="0"/>
              <a:t>‹Nº›</a:t>
            </a:fld>
            <a:endParaRPr lang="es-ES"/>
          </a:p>
        </p:txBody>
      </p:sp>
    </p:spTree>
    <p:extLst>
      <p:ext uri="{BB962C8B-B14F-4D97-AF65-F5344CB8AC3E}">
        <p14:creationId xmlns:p14="http://schemas.microsoft.com/office/powerpoint/2010/main" val="34489574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1610406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542593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615882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12498193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012025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42129990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36647763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2424987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40063947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6D13DCC-F55E-4BDB-B3E6-72A77B7C6CA8}" type="datetimeFigureOut">
              <a:rPr lang="en-US" smtClean="0"/>
              <a:t>1/31/2018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781474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6D13DCC-F55E-4BDB-B3E6-72A77B7C6CA8}" type="datetimeFigureOut">
              <a:rPr lang="en-US" smtClean="0"/>
              <a:t>1/31/2018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3552172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6D13DCC-F55E-4BDB-B3E6-72A77B7C6CA8}" type="datetimeFigureOut">
              <a:rPr lang="en-US" smtClean="0"/>
              <a:t>1/31/2018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2631206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6D13DCC-F55E-4BDB-B3E6-72A77B7C6CA8}" type="datetimeFigureOut">
              <a:rPr lang="en-US" smtClean="0"/>
              <a:t>1/31/2018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2821627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D13DCC-F55E-4BDB-B3E6-72A77B7C6CA8}" type="datetimeFigureOut">
              <a:rPr lang="en-US" smtClean="0"/>
              <a:t>1/31/2018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322102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6D13DCC-F55E-4BDB-B3E6-72A77B7C6CA8}" type="datetimeFigureOut">
              <a:rPr lang="en-US" smtClean="0"/>
              <a:t>1/31/2018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3271214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6D13DCC-F55E-4BDB-B3E6-72A77B7C6CA8}" type="datetimeFigureOut">
              <a:rPr lang="en-US" smtClean="0"/>
              <a:t>1/31/2018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FC9D0A-82A1-44D2-A732-4E5CF90A4D00}" type="slidenum">
              <a:rPr lang="en-US" smtClean="0"/>
              <a:t>‹Nº›</a:t>
            </a:fld>
            <a:endParaRPr lang="en-US"/>
          </a:p>
        </p:txBody>
      </p:sp>
    </p:spTree>
    <p:extLst>
      <p:ext uri="{BB962C8B-B14F-4D97-AF65-F5344CB8AC3E}">
        <p14:creationId xmlns:p14="http://schemas.microsoft.com/office/powerpoint/2010/main" val="2128489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D13DCC-F55E-4BDB-B3E6-72A77B7C6CA8}" type="datetimeFigureOut">
              <a:rPr lang="en-US" smtClean="0"/>
              <a:t>1/31/2018</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0FC9D0A-82A1-44D2-A732-4E5CF90A4D00}" type="slidenum">
              <a:rPr lang="en-US" smtClean="0"/>
              <a:t>‹Nº›</a:t>
            </a:fld>
            <a:endParaRPr lang="en-US"/>
          </a:p>
        </p:txBody>
      </p:sp>
    </p:spTree>
    <p:extLst>
      <p:ext uri="{BB962C8B-B14F-4D97-AF65-F5344CB8AC3E}">
        <p14:creationId xmlns:p14="http://schemas.microsoft.com/office/powerpoint/2010/main" val="22013882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juegosdelogica.net/inteligencia/caballo.ph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n-US" dirty="0" err="1" smtClean="0"/>
              <a:t>Fundamentos</a:t>
            </a:r>
            <a:r>
              <a:rPr lang="en-US" dirty="0" smtClean="0"/>
              <a:t> </a:t>
            </a:r>
            <a:r>
              <a:rPr lang="en-US" dirty="0" err="1" smtClean="0"/>
              <a:t>Algorítmicos</a:t>
            </a:r>
            <a:r>
              <a:rPr lang="en-US" dirty="0" smtClean="0"/>
              <a:t> </a:t>
            </a:r>
            <a:r>
              <a:rPr lang="en-US" dirty="0" smtClean="0"/>
              <a:t>2</a:t>
            </a:r>
            <a:endParaRPr lang="en-US" dirty="0"/>
          </a:p>
        </p:txBody>
      </p:sp>
      <p:sp>
        <p:nvSpPr>
          <p:cNvPr id="3" name="Subtítulo 2"/>
          <p:cNvSpPr>
            <a:spLocks noGrp="1"/>
          </p:cNvSpPr>
          <p:nvPr>
            <p:ph type="subTitle" idx="1"/>
          </p:nvPr>
        </p:nvSpPr>
        <p:spPr/>
        <p:txBody>
          <a:bodyPr/>
          <a:lstStyle/>
          <a:p>
            <a:r>
              <a:rPr lang="es-ES" dirty="0" smtClean="0"/>
              <a:t>Técnico Laboral en Análisis  y Programación de Computadores</a:t>
            </a:r>
            <a:endParaRPr lang="en-US" dirty="0"/>
          </a:p>
        </p:txBody>
      </p:sp>
      <p:graphicFrame>
        <p:nvGraphicFramePr>
          <p:cNvPr id="4" name="Objeto 3"/>
          <p:cNvGraphicFramePr>
            <a:graphicFrameLocks noChangeAspect="1"/>
          </p:cNvGraphicFramePr>
          <p:nvPr/>
        </p:nvGraphicFramePr>
        <p:xfrm>
          <a:off x="4763" y="6350"/>
          <a:ext cx="838200" cy="709613"/>
        </p:xfrm>
        <a:graphic>
          <a:graphicData uri="http://schemas.openxmlformats.org/presentationml/2006/ole">
            <mc:AlternateContent xmlns:mc="http://schemas.openxmlformats.org/markup-compatibility/2006">
              <mc:Choice xmlns:v="urn:schemas-microsoft-com:vml" Requires="v">
                <p:oleObj spid="_x0000_s1043" name="Imagen de mapa de bits" r:id="rId3" imgW="2419048" imgH="2057143" progId="Paint.Picture">
                  <p:embed/>
                </p:oleObj>
              </mc:Choice>
              <mc:Fallback>
                <p:oleObj name="Imagen de mapa de bits" r:id="rId3" imgW="2419048" imgH="2057143" progId="Paint.Picture">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3" y="6350"/>
                        <a:ext cx="838200"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44711031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Ejercicio con variables</a:t>
            </a:r>
            <a:endParaRPr lang="en-US" dirty="0"/>
          </a:p>
        </p:txBody>
      </p:sp>
      <p:sp>
        <p:nvSpPr>
          <p:cNvPr id="4" name="Marcador de contenido 3"/>
          <p:cNvSpPr>
            <a:spLocks noGrp="1"/>
          </p:cNvSpPr>
          <p:nvPr>
            <p:ph idx="1"/>
          </p:nvPr>
        </p:nvSpPr>
        <p:spPr/>
        <p:txBody>
          <a:bodyPr/>
          <a:lstStyle/>
          <a:p>
            <a:r>
              <a:rPr lang="es-CO" dirty="0" smtClean="0"/>
              <a:t>Calcular la edad de una persona</a:t>
            </a:r>
          </a:p>
          <a:p>
            <a:r>
              <a:rPr lang="es-CO" dirty="0" smtClean="0"/>
              <a:t>Calcular las deducciones de un salario mínimo</a:t>
            </a:r>
          </a:p>
          <a:p>
            <a:endParaRPr lang="es-CO" dirty="0"/>
          </a:p>
        </p:txBody>
      </p:sp>
      <p:pic>
        <p:nvPicPr>
          <p:cNvPr id="3" name="Imagen 2"/>
          <p:cNvPicPr>
            <a:picLocks noChangeAspect="1"/>
          </p:cNvPicPr>
          <p:nvPr/>
        </p:nvPicPr>
        <p:blipFill>
          <a:blip r:embed="rId2"/>
          <a:stretch>
            <a:fillRect/>
          </a:stretch>
        </p:blipFill>
        <p:spPr>
          <a:xfrm>
            <a:off x="1192212" y="3351212"/>
            <a:ext cx="3345513" cy="2617788"/>
          </a:xfrm>
          <a:prstGeom prst="rect">
            <a:avLst/>
          </a:prstGeom>
        </p:spPr>
      </p:pic>
      <p:pic>
        <p:nvPicPr>
          <p:cNvPr id="5" name="Imagen 4"/>
          <p:cNvPicPr>
            <a:picLocks noChangeAspect="1"/>
          </p:cNvPicPr>
          <p:nvPr/>
        </p:nvPicPr>
        <p:blipFill>
          <a:blip r:embed="rId3"/>
          <a:stretch>
            <a:fillRect/>
          </a:stretch>
        </p:blipFill>
        <p:spPr>
          <a:xfrm>
            <a:off x="6094861" y="1930400"/>
            <a:ext cx="3179141" cy="3111499"/>
          </a:xfrm>
          <a:prstGeom prst="rect">
            <a:avLst/>
          </a:prstGeom>
        </p:spPr>
      </p:pic>
    </p:spTree>
    <p:extLst>
      <p:ext uri="{BB962C8B-B14F-4D97-AF65-F5344CB8AC3E}">
        <p14:creationId xmlns:p14="http://schemas.microsoft.com/office/powerpoint/2010/main" val="345162934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El problema del caballo</a:t>
            </a:r>
            <a:endParaRPr lang="en-US" dirty="0"/>
          </a:p>
        </p:txBody>
      </p:sp>
      <p:sp>
        <p:nvSpPr>
          <p:cNvPr id="3" name="Marcador de contenido 2"/>
          <p:cNvSpPr>
            <a:spLocks noGrp="1"/>
          </p:cNvSpPr>
          <p:nvPr>
            <p:ph idx="1"/>
          </p:nvPr>
        </p:nvSpPr>
        <p:spPr/>
        <p:txBody>
          <a:bodyPr>
            <a:normAutofit/>
          </a:bodyPr>
          <a:lstStyle/>
          <a:p>
            <a:r>
              <a:rPr lang="es-ES" dirty="0"/>
              <a:t>El problema del caballo es un antiguo problema matemático en el que se pide que, teniendo una cuadrícula de n x n casillas y un caballo de ajedrez colocado en una posición cualquiera ( x, y ), el caballo pase por todas las casillas y una sola vez.</a:t>
            </a:r>
          </a:p>
        </p:txBody>
      </p:sp>
      <p:pic>
        <p:nvPicPr>
          <p:cNvPr id="5" name="Imagen 4">
            <a:hlinkClick r:id="rId2"/>
          </p:cNvPr>
          <p:cNvPicPr>
            <a:picLocks noChangeAspect="1"/>
          </p:cNvPicPr>
          <p:nvPr/>
        </p:nvPicPr>
        <p:blipFill>
          <a:blip r:embed="rId3"/>
          <a:stretch>
            <a:fillRect/>
          </a:stretch>
        </p:blipFill>
        <p:spPr>
          <a:xfrm>
            <a:off x="4448175" y="3533775"/>
            <a:ext cx="1924050" cy="2076450"/>
          </a:xfrm>
          <a:prstGeom prst="rect">
            <a:avLst/>
          </a:prstGeom>
        </p:spPr>
      </p:pic>
    </p:spTree>
    <p:extLst>
      <p:ext uri="{BB962C8B-B14F-4D97-AF65-F5344CB8AC3E}">
        <p14:creationId xmlns:p14="http://schemas.microsoft.com/office/powerpoint/2010/main" val="3583234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Escritura de algoritmo</a:t>
            </a:r>
            <a:endParaRPr lang="es-ES" dirty="0"/>
          </a:p>
        </p:txBody>
      </p:sp>
      <p:sp>
        <p:nvSpPr>
          <p:cNvPr id="3" name="Marcador de contenido 2"/>
          <p:cNvSpPr>
            <a:spLocks noGrp="1"/>
          </p:cNvSpPr>
          <p:nvPr>
            <p:ph idx="1"/>
          </p:nvPr>
        </p:nvSpPr>
        <p:spPr/>
        <p:txBody>
          <a:bodyPr/>
          <a:lstStyle/>
          <a:p>
            <a:r>
              <a:rPr lang="es-ES" dirty="0" smtClean="0"/>
              <a:t>Debe </a:t>
            </a:r>
            <a:r>
              <a:rPr lang="es-ES" dirty="0"/>
              <a:t>considerar las siguientes partes: </a:t>
            </a:r>
            <a:endParaRPr lang="es-ES" dirty="0" smtClean="0"/>
          </a:p>
          <a:p>
            <a:pPr lvl="1"/>
            <a:r>
              <a:rPr lang="es-ES" dirty="0" smtClean="0"/>
              <a:t>Una </a:t>
            </a:r>
            <a:r>
              <a:rPr lang="es-ES" dirty="0"/>
              <a:t>descripción de los datos que serán manipulados. </a:t>
            </a:r>
            <a:endParaRPr lang="es-ES" dirty="0" smtClean="0"/>
          </a:p>
          <a:p>
            <a:pPr lvl="1"/>
            <a:r>
              <a:rPr lang="es-ES" dirty="0" smtClean="0"/>
              <a:t>Una </a:t>
            </a:r>
            <a:r>
              <a:rPr lang="es-ES" dirty="0"/>
              <a:t>descripción de acciones que deben ser ejecutadas para manipular los datos. </a:t>
            </a:r>
            <a:endParaRPr lang="es-ES" dirty="0" smtClean="0"/>
          </a:p>
          <a:p>
            <a:pPr lvl="1"/>
            <a:r>
              <a:rPr lang="es-ES" dirty="0"/>
              <a:t>Los resultados que se obtendrán por la manipulación de </a:t>
            </a:r>
            <a:r>
              <a:rPr lang="es-ES" dirty="0" smtClean="0"/>
              <a:t>los datos</a:t>
            </a:r>
            <a:r>
              <a:rPr lang="es-ES" dirty="0"/>
              <a:t>.</a:t>
            </a:r>
          </a:p>
          <a:p>
            <a:pPr lvl="1"/>
            <a:endParaRPr lang="es-ES" dirty="0"/>
          </a:p>
          <a:p>
            <a:pPr lvl="1"/>
            <a:endParaRPr lang="es-ES" dirty="0"/>
          </a:p>
        </p:txBody>
      </p:sp>
    </p:spTree>
    <p:extLst>
      <p:ext uri="{BB962C8B-B14F-4D97-AF65-F5344CB8AC3E}">
        <p14:creationId xmlns:p14="http://schemas.microsoft.com/office/powerpoint/2010/main" val="667285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Dato</a:t>
            </a:r>
            <a:endParaRPr lang="en-US" dirty="0"/>
          </a:p>
        </p:txBody>
      </p:sp>
      <p:sp>
        <p:nvSpPr>
          <p:cNvPr id="3" name="Marcador de contenido 2"/>
          <p:cNvSpPr>
            <a:spLocks noGrp="1"/>
          </p:cNvSpPr>
          <p:nvPr>
            <p:ph idx="1"/>
          </p:nvPr>
        </p:nvSpPr>
        <p:spPr/>
        <p:txBody>
          <a:bodyPr/>
          <a:lstStyle/>
          <a:p>
            <a:r>
              <a:rPr lang="es-ES" dirty="0"/>
              <a:t>Un dato es una representación simbólica (numérica, alfabética, algorítmica, espacial, etc.) de un atributo o variable cuantitativa o cualitativa. Los datos describen hechos empíricos, sucesos y entidades. Es un valor o referente que recibe el computador por diferentes medios, los datos representan la información que el programador manipula en la construcción de una solución o en el desarrollo de un algoritmo.</a:t>
            </a:r>
            <a:endParaRPr lang="en-US" dirty="0"/>
          </a:p>
        </p:txBody>
      </p:sp>
    </p:spTree>
    <p:extLst>
      <p:ext uri="{BB962C8B-B14F-4D97-AF65-F5344CB8AC3E}">
        <p14:creationId xmlns:p14="http://schemas.microsoft.com/office/powerpoint/2010/main" val="13205962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Dato</a:t>
            </a:r>
            <a:endParaRPr lang="en-US" dirty="0"/>
          </a:p>
        </p:txBody>
      </p:sp>
      <p:sp>
        <p:nvSpPr>
          <p:cNvPr id="3" name="Marcador de contenido 2"/>
          <p:cNvSpPr>
            <a:spLocks noGrp="1"/>
          </p:cNvSpPr>
          <p:nvPr>
            <p:ph idx="1"/>
          </p:nvPr>
        </p:nvSpPr>
        <p:spPr/>
        <p:txBody>
          <a:bodyPr>
            <a:normAutofit fontScale="70000" lnSpcReduction="20000"/>
          </a:bodyPr>
          <a:lstStyle/>
          <a:p>
            <a:r>
              <a:rPr lang="es-ES" dirty="0"/>
              <a:t>Los datos </a:t>
            </a:r>
            <a:r>
              <a:rPr lang="es-ES" dirty="0" smtClean="0"/>
              <a:t>se </a:t>
            </a:r>
            <a:r>
              <a:rPr lang="es-ES" dirty="0"/>
              <a:t>pueden clasificar en base a diferentes criterios. Uno de los más significativos es aquel que dice que todos los datos que utilizan los programas son simples o compuestos. Un dato simple es indivisible (atómico), es decir, no se puede descomponer.</a:t>
            </a:r>
          </a:p>
          <a:p>
            <a:pPr marL="0" indent="0">
              <a:buNone/>
            </a:pPr>
            <a:r>
              <a:rPr lang="es-ES" dirty="0" smtClean="0"/>
              <a:t>Ejemplo </a:t>
            </a:r>
            <a:r>
              <a:rPr lang="es-ES" dirty="0"/>
              <a:t>1: Un año es un dato simple.</a:t>
            </a:r>
          </a:p>
          <a:p>
            <a:pPr marL="0" indent="0">
              <a:buNone/>
            </a:pPr>
            <a:r>
              <a:rPr lang="es-ES" dirty="0" smtClean="0"/>
              <a:t>Año</a:t>
            </a:r>
            <a:r>
              <a:rPr lang="es-ES" dirty="0"/>
              <a:t>...: 2006</a:t>
            </a:r>
          </a:p>
          <a:p>
            <a:endParaRPr lang="es-ES" dirty="0"/>
          </a:p>
          <a:p>
            <a:r>
              <a:rPr lang="es-ES" dirty="0"/>
              <a:t>Un año se expresa con un número entero, el cual no se puede descomponer. Sin embargo, un dato compuesto está formado por otros datos.</a:t>
            </a:r>
          </a:p>
          <a:p>
            <a:pPr marL="0" indent="0">
              <a:buNone/>
            </a:pPr>
            <a:endParaRPr lang="es-ES" dirty="0" smtClean="0"/>
          </a:p>
          <a:p>
            <a:pPr marL="0" indent="0">
              <a:buNone/>
            </a:pPr>
            <a:r>
              <a:rPr lang="es-ES" dirty="0" smtClean="0"/>
              <a:t>Ejemplo </a:t>
            </a:r>
            <a:r>
              <a:rPr lang="es-ES" dirty="0"/>
              <a:t>2: Una fecha es un dato compuesto por tres datos simples (día, mes, año).</a:t>
            </a:r>
          </a:p>
          <a:p>
            <a:endParaRPr lang="es-ES" dirty="0"/>
          </a:p>
          <a:p>
            <a:pPr marL="0" indent="0">
              <a:buNone/>
            </a:pPr>
            <a:r>
              <a:rPr lang="es-ES" dirty="0"/>
              <a:t>Fecha:</a:t>
            </a:r>
          </a:p>
          <a:p>
            <a:pPr marL="0" indent="0">
              <a:buNone/>
            </a:pPr>
            <a:r>
              <a:rPr lang="es-ES" dirty="0"/>
              <a:t>Día...: 30</a:t>
            </a:r>
          </a:p>
          <a:p>
            <a:pPr marL="0" indent="0">
              <a:buNone/>
            </a:pPr>
            <a:r>
              <a:rPr lang="es-ES" dirty="0"/>
              <a:t>Mes...: 11</a:t>
            </a:r>
          </a:p>
          <a:p>
            <a:pPr marL="0" indent="0">
              <a:buNone/>
            </a:pPr>
            <a:r>
              <a:rPr lang="es-ES" dirty="0"/>
              <a:t>Año...: 2006</a:t>
            </a:r>
          </a:p>
        </p:txBody>
      </p:sp>
    </p:spTree>
    <p:extLst>
      <p:ext uri="{BB962C8B-B14F-4D97-AF65-F5344CB8AC3E}">
        <p14:creationId xmlns:p14="http://schemas.microsoft.com/office/powerpoint/2010/main" val="73967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Tipos de datos</a:t>
            </a:r>
            <a:endParaRPr lang="en-US" dirty="0"/>
          </a:p>
        </p:txBody>
      </p:sp>
      <p:sp>
        <p:nvSpPr>
          <p:cNvPr id="3" name="Marcador de contenido 2"/>
          <p:cNvSpPr>
            <a:spLocks noGrp="1"/>
          </p:cNvSpPr>
          <p:nvPr>
            <p:ph idx="1"/>
          </p:nvPr>
        </p:nvSpPr>
        <p:spPr/>
        <p:txBody>
          <a:bodyPr>
            <a:normAutofit/>
          </a:bodyPr>
          <a:lstStyle/>
          <a:p>
            <a:r>
              <a:rPr lang="es-ES" dirty="0" smtClean="0"/>
              <a:t>Entero</a:t>
            </a:r>
          </a:p>
          <a:p>
            <a:r>
              <a:rPr lang="es-ES" dirty="0" smtClean="0"/>
              <a:t>Real</a:t>
            </a:r>
          </a:p>
          <a:p>
            <a:r>
              <a:rPr lang="es-ES" dirty="0" smtClean="0"/>
              <a:t>Lógico</a:t>
            </a:r>
          </a:p>
          <a:p>
            <a:r>
              <a:rPr lang="es-ES" dirty="0" smtClean="0"/>
              <a:t>Carácter</a:t>
            </a:r>
          </a:p>
          <a:p>
            <a:r>
              <a:rPr lang="es-ES" dirty="0" smtClean="0"/>
              <a:t>Cadena</a:t>
            </a:r>
          </a:p>
          <a:p>
            <a:pPr marL="0" indent="0">
              <a:buNone/>
            </a:pPr>
            <a:endParaRPr lang="es-ES" dirty="0"/>
          </a:p>
          <a:p>
            <a:pPr marL="0" indent="0">
              <a:buNone/>
            </a:pPr>
            <a:r>
              <a:rPr lang="es-ES" dirty="0" smtClean="0"/>
              <a:t>De </a:t>
            </a:r>
            <a:r>
              <a:rPr lang="es-ES" dirty="0"/>
              <a:t>ellos, tan solo el tipo cadena es compuesto. Los demás son los tipos de datos simples considerados estándares. Esto quiere decir que la mayoría de los lenguajes de programación permiten trabajar con ellos. </a:t>
            </a:r>
          </a:p>
        </p:txBody>
      </p:sp>
    </p:spTree>
    <p:extLst>
      <p:ext uri="{BB962C8B-B14F-4D97-AF65-F5344CB8AC3E}">
        <p14:creationId xmlns:p14="http://schemas.microsoft.com/office/powerpoint/2010/main" val="24275545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Dato de tipo entero</a:t>
            </a:r>
            <a:endParaRPr lang="en-US" dirty="0"/>
          </a:p>
        </p:txBody>
      </p:sp>
      <p:sp>
        <p:nvSpPr>
          <p:cNvPr id="3" name="Marcador de contenido 2"/>
          <p:cNvSpPr>
            <a:spLocks noGrp="1"/>
          </p:cNvSpPr>
          <p:nvPr>
            <p:ph idx="1"/>
          </p:nvPr>
        </p:nvSpPr>
        <p:spPr/>
        <p:txBody>
          <a:bodyPr>
            <a:normAutofit/>
          </a:bodyPr>
          <a:lstStyle/>
          <a:p>
            <a:r>
              <a:rPr lang="es-ES" dirty="0"/>
              <a:t>Un dato de tipo entero es aquel que puede tomar por valor un número perteneciente al conjunto de los números enteros (Z), el cual está formado por los números naturales, su opuestos (números negativos) y el cero</a:t>
            </a:r>
            <a:r>
              <a:rPr lang="es-ES" dirty="0" smtClean="0"/>
              <a:t>.</a:t>
            </a:r>
          </a:p>
          <a:p>
            <a:endParaRPr lang="es-ES" dirty="0"/>
          </a:p>
          <a:p>
            <a:pPr marL="0" indent="0">
              <a:buNone/>
            </a:pPr>
            <a:r>
              <a:rPr lang="es-ES" dirty="0"/>
              <a:t>Ejemplo: La edad de una persona y el año en que nació, son dos datos de tipo entero:</a:t>
            </a:r>
          </a:p>
          <a:p>
            <a:pPr marL="0" indent="0">
              <a:buNone/>
            </a:pPr>
            <a:endParaRPr lang="es-ES" dirty="0"/>
          </a:p>
          <a:p>
            <a:pPr marL="0" indent="0">
              <a:buNone/>
            </a:pPr>
            <a:r>
              <a:rPr lang="es-ES" dirty="0"/>
              <a:t>Edad...: 29</a:t>
            </a:r>
          </a:p>
          <a:p>
            <a:pPr marL="0" indent="0">
              <a:buNone/>
            </a:pPr>
            <a:r>
              <a:rPr lang="es-ES" dirty="0"/>
              <a:t>Año....: </a:t>
            </a:r>
            <a:r>
              <a:rPr lang="es-ES" dirty="0" smtClean="0"/>
              <a:t>1976</a:t>
            </a:r>
            <a:endParaRPr lang="es-ES" dirty="0"/>
          </a:p>
        </p:txBody>
      </p:sp>
    </p:spTree>
    <p:extLst>
      <p:ext uri="{BB962C8B-B14F-4D97-AF65-F5344CB8AC3E}">
        <p14:creationId xmlns:p14="http://schemas.microsoft.com/office/powerpoint/2010/main" val="37981235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Dato de tipo </a:t>
            </a:r>
            <a:r>
              <a:rPr lang="en-US" dirty="0" smtClean="0"/>
              <a:t>real</a:t>
            </a:r>
            <a:endParaRPr lang="en-US" dirty="0"/>
          </a:p>
        </p:txBody>
      </p:sp>
      <p:sp>
        <p:nvSpPr>
          <p:cNvPr id="3" name="Marcador de contenido 2"/>
          <p:cNvSpPr>
            <a:spLocks noGrp="1"/>
          </p:cNvSpPr>
          <p:nvPr>
            <p:ph idx="1"/>
          </p:nvPr>
        </p:nvSpPr>
        <p:spPr/>
        <p:txBody>
          <a:bodyPr>
            <a:normAutofit/>
          </a:bodyPr>
          <a:lstStyle/>
          <a:p>
            <a:r>
              <a:rPr lang="es-ES" dirty="0"/>
              <a:t>Un dato de tipo real es aquel que puede tomar por valor un número perteneciente al conjunto de los números reales (R</a:t>
            </a:r>
            <a:r>
              <a:rPr lang="es-ES" dirty="0" smtClean="0"/>
              <a:t>)</a:t>
            </a:r>
          </a:p>
          <a:p>
            <a:endParaRPr lang="es-ES" dirty="0"/>
          </a:p>
          <a:p>
            <a:pPr marL="0" indent="0">
              <a:buNone/>
            </a:pPr>
            <a:r>
              <a:rPr lang="es-ES" dirty="0"/>
              <a:t>Ejemplo: El peso de una persona (en kilogramos) y su altura (en centímetros), son datos que pueden considerarse de tipo real.</a:t>
            </a:r>
          </a:p>
          <a:p>
            <a:endParaRPr lang="es-ES" dirty="0"/>
          </a:p>
          <a:p>
            <a:pPr marL="0" indent="0">
              <a:buNone/>
            </a:pPr>
            <a:r>
              <a:rPr lang="es-ES" dirty="0"/>
              <a:t>Peso.....: 75,3</a:t>
            </a:r>
          </a:p>
          <a:p>
            <a:pPr marL="0" indent="0">
              <a:buNone/>
            </a:pPr>
            <a:r>
              <a:rPr lang="es-ES" dirty="0"/>
              <a:t>Altura...: 172,7</a:t>
            </a:r>
          </a:p>
          <a:p>
            <a:endParaRPr lang="es-ES" dirty="0"/>
          </a:p>
        </p:txBody>
      </p:sp>
    </p:spTree>
    <p:extLst>
      <p:ext uri="{BB962C8B-B14F-4D97-AF65-F5344CB8AC3E}">
        <p14:creationId xmlns:p14="http://schemas.microsoft.com/office/powerpoint/2010/main" val="931608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Dato </a:t>
            </a:r>
            <a:r>
              <a:rPr lang="es-ES" dirty="0"/>
              <a:t>de tipo </a:t>
            </a:r>
            <a:r>
              <a:rPr lang="es-ES" dirty="0" smtClean="0"/>
              <a:t>lógico</a:t>
            </a:r>
            <a:endParaRPr lang="en-US" dirty="0"/>
          </a:p>
        </p:txBody>
      </p:sp>
      <p:sp>
        <p:nvSpPr>
          <p:cNvPr id="3" name="Marcador de contenido 2"/>
          <p:cNvSpPr>
            <a:spLocks noGrp="1"/>
          </p:cNvSpPr>
          <p:nvPr>
            <p:ph idx="1"/>
          </p:nvPr>
        </p:nvSpPr>
        <p:spPr/>
        <p:txBody>
          <a:bodyPr>
            <a:normAutofit/>
          </a:bodyPr>
          <a:lstStyle/>
          <a:p>
            <a:r>
              <a:rPr lang="es-ES" dirty="0"/>
              <a:t>puede tomar por valor sólo uno de los dos siguientes</a:t>
            </a:r>
            <a:r>
              <a:rPr lang="es-ES" dirty="0" smtClean="0"/>
              <a:t>: { </a:t>
            </a:r>
            <a:r>
              <a:rPr lang="es-ES" dirty="0"/>
              <a:t>verdadero, falso }</a:t>
            </a:r>
          </a:p>
          <a:p>
            <a:endParaRPr lang="es-ES" dirty="0"/>
          </a:p>
          <a:p>
            <a:r>
              <a:rPr lang="es-ES" dirty="0"/>
              <a:t>Los valores "verdadero" y "falso" son contrapuestos, de manera que, un dato de tipo lógico siempre está asociado a que algo se cumpla o no se cumpla.</a:t>
            </a:r>
          </a:p>
          <a:p>
            <a:endParaRPr lang="es-ES" dirty="0"/>
          </a:p>
          <a:p>
            <a:pPr marL="0" indent="0">
              <a:buNone/>
            </a:pPr>
            <a:r>
              <a:rPr lang="es-ES" dirty="0" smtClean="0"/>
              <a:t>Ejemplo</a:t>
            </a:r>
            <a:r>
              <a:rPr lang="es-ES" dirty="0"/>
              <a:t>: El estado de una barrera de paso de trenes es un dato que puede considerarse de tipo lógico, por ejemplo, asociando "verdadero" a que esté subida y "falso" a que esté bajada.</a:t>
            </a:r>
          </a:p>
          <a:p>
            <a:endParaRPr lang="es-ES" dirty="0"/>
          </a:p>
          <a:p>
            <a:pPr marL="0" indent="0">
              <a:buNone/>
            </a:pPr>
            <a:r>
              <a:rPr lang="es-ES" dirty="0" smtClean="0"/>
              <a:t>Estado barrera: </a:t>
            </a:r>
            <a:r>
              <a:rPr lang="es-ES" dirty="0"/>
              <a:t>falso (indica que la barrera está bajada)</a:t>
            </a:r>
          </a:p>
        </p:txBody>
      </p:sp>
    </p:spTree>
    <p:extLst>
      <p:ext uri="{BB962C8B-B14F-4D97-AF65-F5344CB8AC3E}">
        <p14:creationId xmlns:p14="http://schemas.microsoft.com/office/powerpoint/2010/main" val="27900833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Variable</a:t>
            </a:r>
            <a:endParaRPr lang="en-US" dirty="0"/>
          </a:p>
        </p:txBody>
      </p:sp>
      <p:sp>
        <p:nvSpPr>
          <p:cNvPr id="3" name="Marcador de contenido 2"/>
          <p:cNvSpPr>
            <a:spLocks noGrp="1"/>
          </p:cNvSpPr>
          <p:nvPr>
            <p:ph idx="1"/>
          </p:nvPr>
        </p:nvSpPr>
        <p:spPr/>
        <p:txBody>
          <a:bodyPr/>
          <a:lstStyle/>
          <a:p>
            <a:r>
              <a:rPr lang="es-CO" dirty="0" smtClean="0"/>
              <a:t>Espacio </a:t>
            </a:r>
            <a:r>
              <a:rPr lang="es-CO" dirty="0"/>
              <a:t>en el sistema de almacenaje (memoria principal de un ordenador) y un nombre simbólico (un identificador) que está asociado a dicho espacio. Ese espacio contiene una cantidad o información conocida o desconocida, es decir un valor</a:t>
            </a:r>
            <a:endParaRPr lang="en-US" dirty="0"/>
          </a:p>
        </p:txBody>
      </p:sp>
    </p:spTree>
    <p:extLst>
      <p:ext uri="{BB962C8B-B14F-4D97-AF65-F5344CB8AC3E}">
        <p14:creationId xmlns:p14="http://schemas.microsoft.com/office/powerpoint/2010/main" val="23390930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O" dirty="0" smtClean="0"/>
              <a:t>Acumulador y contador</a:t>
            </a:r>
            <a:endParaRPr lang="es-CO" dirty="0"/>
          </a:p>
        </p:txBody>
      </p:sp>
      <p:sp>
        <p:nvSpPr>
          <p:cNvPr id="3" name="Marcador de contenido 2"/>
          <p:cNvSpPr>
            <a:spLocks noGrp="1"/>
          </p:cNvSpPr>
          <p:nvPr>
            <p:ph idx="1"/>
          </p:nvPr>
        </p:nvSpPr>
        <p:spPr/>
        <p:txBody>
          <a:bodyPr/>
          <a:lstStyle/>
          <a:p>
            <a:r>
              <a:rPr lang="es-CO" dirty="0"/>
              <a:t>Contador: variable en la memoria que </a:t>
            </a:r>
            <a:r>
              <a:rPr lang="es-CO" b="1" dirty="0"/>
              <a:t>se incrementará en una unidad</a:t>
            </a:r>
            <a:r>
              <a:rPr lang="es-CO" dirty="0"/>
              <a:t> cada vez que se ejecute el proceso. El contador se utiliza para llevar la cuenta de determinadas acciones que se pueden solicitar durante la resolución de un </a:t>
            </a:r>
            <a:r>
              <a:rPr lang="es-CO" dirty="0" smtClean="0"/>
              <a:t>problema.</a:t>
            </a:r>
          </a:p>
          <a:p>
            <a:pPr lvl="1"/>
            <a:r>
              <a:rPr lang="es-CO" dirty="0" smtClean="0"/>
              <a:t>Estructura</a:t>
            </a:r>
          </a:p>
          <a:p>
            <a:pPr marL="457200" lvl="1" indent="0">
              <a:buNone/>
            </a:pPr>
            <a:r>
              <a:rPr lang="es-CO" dirty="0" smtClean="0"/>
              <a:t>Variable:= </a:t>
            </a:r>
            <a:r>
              <a:rPr lang="es-CO" dirty="0"/>
              <a:t>Variable </a:t>
            </a:r>
            <a:r>
              <a:rPr lang="es-CO" dirty="0" smtClean="0"/>
              <a:t>+ </a:t>
            </a:r>
            <a:r>
              <a:rPr lang="es-CO" dirty="0"/>
              <a:t>Constante;</a:t>
            </a:r>
          </a:p>
          <a:p>
            <a:pPr marL="0" indent="0">
              <a:buNone/>
            </a:pPr>
            <a:endParaRPr lang="es-CO" dirty="0" smtClean="0"/>
          </a:p>
          <a:p>
            <a:r>
              <a:rPr lang="es-CO" dirty="0" smtClean="0"/>
              <a:t>Acumulador: variable </a:t>
            </a:r>
            <a:r>
              <a:rPr lang="es-CO" dirty="0"/>
              <a:t>en la memoria cuya misión es almacenar cantidades variables. </a:t>
            </a:r>
            <a:r>
              <a:rPr lang="es-CO" dirty="0" smtClean="0"/>
              <a:t>Se </a:t>
            </a:r>
            <a:r>
              <a:rPr lang="es-CO" dirty="0"/>
              <a:t>utiliza para efectuar sumas </a:t>
            </a:r>
            <a:r>
              <a:rPr lang="es-CO" dirty="0" smtClean="0"/>
              <a:t>sucesivas.</a:t>
            </a:r>
          </a:p>
          <a:p>
            <a:pPr lvl="1"/>
            <a:r>
              <a:rPr lang="es-CO" dirty="0" err="1" smtClean="0"/>
              <a:t>Esrucutura</a:t>
            </a:r>
            <a:endParaRPr lang="es-CO" dirty="0"/>
          </a:p>
          <a:p>
            <a:pPr marL="457200" lvl="1" indent="0">
              <a:buNone/>
            </a:pPr>
            <a:r>
              <a:rPr lang="es-CO" dirty="0"/>
              <a:t>Variable </a:t>
            </a:r>
            <a:r>
              <a:rPr lang="es-CO" dirty="0" smtClean="0"/>
              <a:t>:= </a:t>
            </a:r>
            <a:r>
              <a:rPr lang="es-CO" dirty="0"/>
              <a:t>Variable </a:t>
            </a:r>
            <a:r>
              <a:rPr lang="es-CO" dirty="0" smtClean="0"/>
              <a:t>+ </a:t>
            </a:r>
            <a:r>
              <a:rPr lang="es-CO" dirty="0" err="1" smtClean="0"/>
              <a:t>VariableX</a:t>
            </a:r>
            <a:r>
              <a:rPr lang="es-CO" dirty="0" smtClean="0"/>
              <a:t>;</a:t>
            </a:r>
            <a:endParaRPr lang="es-CO" dirty="0"/>
          </a:p>
          <a:p>
            <a:pPr marL="457200" lvl="1" indent="0">
              <a:buNone/>
            </a:pPr>
            <a:endParaRPr lang="es-CO" dirty="0" smtClean="0"/>
          </a:p>
          <a:p>
            <a:endParaRPr lang="es-CO" dirty="0"/>
          </a:p>
        </p:txBody>
      </p:sp>
    </p:spTree>
    <p:extLst>
      <p:ext uri="{BB962C8B-B14F-4D97-AF65-F5344CB8AC3E}">
        <p14:creationId xmlns:p14="http://schemas.microsoft.com/office/powerpoint/2010/main" val="84905116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474</TotalTime>
  <Words>731</Words>
  <Application>Microsoft Office PowerPoint</Application>
  <PresentationFormat>Panorámica</PresentationFormat>
  <Paragraphs>67</Paragraphs>
  <Slides>12</Slides>
  <Notes>0</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12</vt:i4>
      </vt:variant>
    </vt:vector>
  </HeadingPairs>
  <TitlesOfParts>
    <vt:vector size="18" baseType="lpstr">
      <vt:lpstr>Arial</vt:lpstr>
      <vt:lpstr>Calibri</vt:lpstr>
      <vt:lpstr>Trebuchet MS</vt:lpstr>
      <vt:lpstr>Wingdings 3</vt:lpstr>
      <vt:lpstr>Faceta</vt:lpstr>
      <vt:lpstr>Imagen de mapa de bits</vt:lpstr>
      <vt:lpstr>Fundamentos Algorítmicos 2</vt:lpstr>
      <vt:lpstr>Dato</vt:lpstr>
      <vt:lpstr>Dato</vt:lpstr>
      <vt:lpstr>Tipos de datos</vt:lpstr>
      <vt:lpstr>Dato de tipo entero</vt:lpstr>
      <vt:lpstr>Dato de tipo real</vt:lpstr>
      <vt:lpstr>Dato de tipo lógico</vt:lpstr>
      <vt:lpstr>Variable</vt:lpstr>
      <vt:lpstr>Acumulador y contador</vt:lpstr>
      <vt:lpstr>Ejercicio con variables</vt:lpstr>
      <vt:lpstr>El problema del caballo</vt:lpstr>
      <vt:lpstr>Escritura de algoritmo</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Algorítmicos 1</dc:title>
  <dc:creator>niwdeyen</dc:creator>
  <cp:lastModifiedBy>Martha Guzmán</cp:lastModifiedBy>
  <cp:revision>28</cp:revision>
  <dcterms:created xsi:type="dcterms:W3CDTF">2017-02-07T04:10:08Z</dcterms:created>
  <dcterms:modified xsi:type="dcterms:W3CDTF">2018-02-01T01:33:03Z</dcterms:modified>
</cp:coreProperties>
</file>